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1" r:id="rId6"/>
    <p:sldId id="257" r:id="rId7"/>
    <p:sldId id="258" r:id="rId8"/>
    <p:sldId id="262" r:id="rId9"/>
    <p:sldId id="268" r:id="rId10"/>
    <p:sldId id="265" r:id="rId11"/>
    <p:sldId id="263" r:id="rId12"/>
    <p:sldId id="269" r:id="rId13"/>
    <p:sldId id="264" r:id="rId14"/>
    <p:sldId id="267" r:id="rId15"/>
    <p:sldId id="260" r:id="rId1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7C885F1-59A6-4211-A4C6-57458AC3EA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6F4835-2FB9-476D-96D5-B670410340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-10886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C62A8-5B92-47EC-B0E3-6A555A3244F2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009913-5CC0-400D-9EC7-D80BD813FF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8915CA-E591-4EC3-8146-B905535AE6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AA169-0546-4D6E-BD93-298F446144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903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F7405-8815-4098-AC6B-306B25890D3C}" type="datetimeFigureOut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56248-C288-4E5D-8798-E6907DF079B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67700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74761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08534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5625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4672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3624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4455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2530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4506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10916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196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0998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56248-C288-4E5D-8798-E6907DF079BA}" type="slidenum">
              <a:rPr lang="pt-BR" noProof="0" smtClean="0"/>
              <a:t>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5478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09980" y="882376"/>
            <a:ext cx="9966960" cy="2926080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23441FF5-9C4C-44D5-BE5C-4013B821C97C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B64F75-E666-4FF6-BACA-40E519A90EB6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762000"/>
            <a:ext cx="2324100" cy="54102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A221EF-A476-41BA-B85A-F26AAF38B05A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CADB4B-DED3-4562-8650-40D8AC2B3C79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06424" y="1173575"/>
            <a:ext cx="9966960" cy="2926080"/>
          </a:xfrm>
        </p:spPr>
        <p:txBody>
          <a:bodyPr rtlCol="0"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709928" y="4154520"/>
            <a:ext cx="8769096" cy="136380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49225-FD60-42D9-885F-EDE18A252825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7" name="Conector Reto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619B5-8BC0-4496-8ECF-934CDA69536B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3000" y="2001511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69173" y="1999032"/>
            <a:ext cx="4754880" cy="77724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C38966-84C6-47D5-AABE-1F6F8B76FA13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D76FF0-7D42-4668-9032-E8CF179007B3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E4A8CB-DA8D-4AC0-A6C6-078B5D905E14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6ECDAB-A250-4994-8200-86637F694DA7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3000" y="1097280"/>
            <a:ext cx="3931920" cy="1737360"/>
          </a:xfrm>
        </p:spPr>
        <p:txBody>
          <a:bodyPr rtlCol="0"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rtlCol="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6E0198-CCA2-433A-BD32-57ED9200F35F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8A448716-456E-43D6-9FB7-9D0593866041}" type="datetime1">
              <a:rPr lang="pt-BR" noProof="0" smtClean="0"/>
              <a:t>08/12/2025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Conector Reto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76773"/>
            <a:ext cx="9966960" cy="2411282"/>
          </a:xfrm>
        </p:spPr>
        <p:txBody>
          <a:bodyPr rtlCol="0">
            <a:normAutofit/>
          </a:bodyPr>
          <a:lstStyle/>
          <a:p>
            <a:r>
              <a:rPr lang="pt-BR" sz="2800" dirty="0"/>
              <a:t>Olá a todos!</a:t>
            </a:r>
            <a:br>
              <a:rPr lang="pt-BR" sz="2800" dirty="0"/>
            </a:br>
            <a:br>
              <a:rPr lang="pt-BR" sz="2800" dirty="0"/>
            </a:br>
            <a:r>
              <a:rPr lang="pt-BR" sz="2800" dirty="0"/>
              <a:t>Estamos aqui hoje para apresentar uma janela digital para um tesouro escondido: </a:t>
            </a:r>
            <a:br>
              <a:rPr lang="pt-BR" sz="2800" dirty="0"/>
            </a:br>
            <a:br>
              <a:rPr lang="pt-BR" sz="2800" dirty="0"/>
            </a:br>
            <a:r>
              <a:rPr lang="pt-BR" sz="2800" dirty="0"/>
              <a:t>as belezas naturais incomparáveis de </a:t>
            </a:r>
            <a:r>
              <a:rPr lang="pt-BR" sz="2800" b="1" dirty="0"/>
              <a:t>Magé.</a:t>
            </a:r>
            <a:endParaRPr lang="pt-BR" sz="2800" dirty="0"/>
          </a:p>
        </p:txBody>
      </p:sp>
      <p:pic>
        <p:nvPicPr>
          <p:cNvPr id="8" name="Imagem 7" descr="Placa de restaurante&#10;&#10;Descrição gerada automaticamente">
            <a:extLst>
              <a:ext uri="{FF2B5EF4-FFF2-40B4-BE49-F238E27FC236}">
                <a16:creationId xmlns:a16="http://schemas.microsoft.com/office/drawing/2014/main" id="{A30D0104-5A25-E54F-B53A-62BBEDA2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23" y="3234141"/>
            <a:ext cx="5401904" cy="3376190"/>
          </a:xfrm>
          <a:prstGeom prst="rect">
            <a:avLst/>
          </a:prstGeom>
        </p:spPr>
      </p:pic>
      <p:pic>
        <p:nvPicPr>
          <p:cNvPr id="7" name="Imagem 6" descr="Cachoeira no meio de um rio&#10;&#10;Descrição gerada automaticamente">
            <a:extLst>
              <a:ext uri="{FF2B5EF4-FFF2-40B4-BE49-F238E27FC236}">
                <a16:creationId xmlns:a16="http://schemas.microsoft.com/office/drawing/2014/main" id="{5E503628-19B9-7A5F-A436-4CE6FE8B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04" y="3234141"/>
            <a:ext cx="4490619" cy="33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39" y="1059002"/>
            <a:ext cx="9875520" cy="1356360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O Impacto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FDED11-B99D-7459-71D9-785308A9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458" y="2673036"/>
            <a:ext cx="10047083" cy="386356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pt-BR" dirty="0"/>
              <a:t>O lançamento deste site trará benefícios claros: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Para o Turismo:</a:t>
            </a:r>
            <a:r>
              <a:rPr lang="pt-BR" dirty="0"/>
              <a:t> Aumento no fluxo de visitantes, aquecendo a economia local (guias, comércio, pousadas).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Para a Comunidade:</a:t>
            </a:r>
            <a:r>
              <a:rPr lang="pt-BR" dirty="0"/>
              <a:t> Promove o orgulho local e a consciência sobre a importância da preservação ambiental.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Para a Preservação:</a:t>
            </a:r>
            <a:r>
              <a:rPr lang="pt-BR" dirty="0"/>
              <a:t> Um público mais informado é um público que protege.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marL="45720" indent="0">
              <a:buNone/>
            </a:pPr>
            <a:endParaRPr lang="pt-BR" dirty="0"/>
          </a:p>
          <a:p>
            <a:pPr marL="45720" indent="0">
              <a:buNone/>
            </a:pPr>
            <a:endParaRPr lang="pt-BR" dirty="0"/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B971A32B-2D41-20E4-C277-F5D82D45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833" y="417872"/>
            <a:ext cx="1739816" cy="17398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5568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35" y="2310744"/>
            <a:ext cx="4925085" cy="4479203"/>
          </a:xfrm>
        </p:spPr>
        <p:txBody>
          <a:bodyPr rtlCol="0">
            <a:normAutofit fontScale="92500"/>
          </a:bodyPr>
          <a:lstStyle/>
          <a:p>
            <a:r>
              <a:rPr lang="pt-BR" dirty="0">
                <a:solidFill>
                  <a:schemeClr val="bg1"/>
                </a:solidFill>
              </a:rPr>
              <a:t>O governo fornece a plataforma e o tráfego de visitantes. O setor privado (restaurantes, pousadas, guias) fornece o serviço de alta qualidade.</a:t>
            </a:r>
          </a:p>
          <a:p>
            <a:r>
              <a:rPr lang="pt-BR" dirty="0">
                <a:solidFill>
                  <a:srgbClr val="FFFFFF"/>
                </a:solidFill>
              </a:rPr>
              <a:t>Pousadas e Bares: Criaremos um "Selo de Qualidade Magé" para estabelecimentos listados no site. O site direcionará o turista para o pequeno empresário local, aumentando a ocupação e o faturamento.</a:t>
            </a:r>
          </a:p>
          <a:p>
            <a:r>
              <a:rPr lang="pt-BR" dirty="0">
                <a:solidFill>
                  <a:srgbClr val="FFFFFF"/>
                </a:solidFill>
              </a:rPr>
              <a:t>Guias e Transportes: O site oficial fará a homologação e o destaque de guias de turismo e transportadores cadastrados na Prefeitura, garantindo segurança ao turista e formalização de renda ao profissional.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2ED28E0-8BF6-7572-86D0-6153B332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28" y="370355"/>
            <a:ext cx="11316831" cy="117974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Versões Futuras: O Ecossistema de Parcerias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5F86F5E-5764-C4A0-E39B-9C6EB2C0BF83}"/>
              </a:ext>
            </a:extLst>
          </p:cNvPr>
          <p:cNvSpPr txBox="1"/>
          <p:nvPr/>
        </p:nvSpPr>
        <p:spPr>
          <a:xfrm>
            <a:off x="5930020" y="2129703"/>
            <a:ext cx="58193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 retorno do investimento não é apenas financeiro para o governo, mas se manifesta no aumento da arrecadação de impostos (ISS) e na geração de empregos formais no município.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C84F75-0FFC-6822-3E9C-D8810EEC6E28}"/>
              </a:ext>
            </a:extLst>
          </p:cNvPr>
          <p:cNvSpPr txBox="1"/>
          <p:nvPr/>
        </p:nvSpPr>
        <p:spPr>
          <a:xfrm>
            <a:off x="597528" y="1760749"/>
            <a:ext cx="36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>
                <a:solidFill>
                  <a:schemeClr val="bg1"/>
                </a:solidFill>
              </a:rPr>
              <a:t>Fomento à Cadeia Produtiva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AA253B-D605-87ED-4F68-E626E4EE232B}"/>
              </a:ext>
            </a:extLst>
          </p:cNvPr>
          <p:cNvSpPr txBox="1"/>
          <p:nvPr/>
        </p:nvSpPr>
        <p:spPr>
          <a:xfrm>
            <a:off x="8313747" y="1760371"/>
            <a:ext cx="36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2.  Receita e Sustentabilidade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C892A3B-334B-5651-A603-FAE017A0E0D8}"/>
              </a:ext>
            </a:extLst>
          </p:cNvPr>
          <p:cNvSpPr txBox="1"/>
          <p:nvPr/>
        </p:nvSpPr>
        <p:spPr>
          <a:xfrm>
            <a:off x="5792483" y="3817303"/>
            <a:ext cx="627605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 Cadastros e agendamentos de visitantes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Cadastro de feirantes e Comerciantes locais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Lista do Selo Qualidade Magé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Inscrições para Cursos , Workshops e palestras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Enquetes elegendo os Destaques Magé Verde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Cadastros de Transportes e Guias autorizados pelo Município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Cadastros de Pousadas e Hotéis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Mapa histórico e apontamento históricos dos locais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8D970B-2F95-8251-F7E7-66947550C36D}"/>
              </a:ext>
            </a:extLst>
          </p:cNvPr>
          <p:cNvSpPr txBox="1"/>
          <p:nvPr/>
        </p:nvSpPr>
        <p:spPr>
          <a:xfrm>
            <a:off x="8415699" y="3276902"/>
            <a:ext cx="36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3.  Funcionalidades futuras</a:t>
            </a:r>
          </a:p>
        </p:txBody>
      </p:sp>
    </p:spTree>
    <p:extLst>
      <p:ext uri="{BB962C8B-B14F-4D97-AF65-F5344CB8AC3E}">
        <p14:creationId xmlns:p14="http://schemas.microsoft.com/office/powerpoint/2010/main" val="244634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920" y="2933850"/>
            <a:ext cx="5782147" cy="2112603"/>
          </a:xfrm>
        </p:spPr>
        <p:txBody>
          <a:bodyPr rtlCol="0"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Convidamos vocês a fazerem como o Fulano Silva e participe dessa  jornada de colocar Magé no mapa do ecoturismo fluminense.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Vamos transformar a beleza local em um destino digital e real!</a:t>
            </a:r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2ED28E0-8BF6-7572-86D0-6153B332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37" y="1361238"/>
            <a:ext cx="9875520" cy="135636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Nosso site está pronto para ser lançado</a:t>
            </a:r>
            <a:endParaRPr lang="pt-BR" dirty="0"/>
          </a:p>
        </p:txBody>
      </p:sp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D80C827C-DD04-3A8C-188C-6E42AE23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247" y="491330"/>
            <a:ext cx="1739816" cy="17398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Espaço Reservado para Conteúdo 7">
            <a:extLst>
              <a:ext uri="{FF2B5EF4-FFF2-40B4-BE49-F238E27FC236}">
                <a16:creationId xmlns:a16="http://schemas.microsoft.com/office/drawing/2014/main" id="{F2BEA86F-3AFD-2855-69EA-0BD448BD008D}"/>
              </a:ext>
            </a:extLst>
          </p:cNvPr>
          <p:cNvSpPr txBox="1">
            <a:spLocks/>
          </p:cNvSpPr>
          <p:nvPr/>
        </p:nvSpPr>
        <p:spPr>
          <a:xfrm>
            <a:off x="575766" y="3270794"/>
            <a:ext cx="5782147" cy="4053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79" y="554987"/>
            <a:ext cx="5199926" cy="1443269"/>
          </a:xfrm>
        </p:spPr>
        <p:txBody>
          <a:bodyPr rtlCol="0">
            <a:normAutofit/>
          </a:bodyPr>
          <a:lstStyle/>
          <a:p>
            <a:pPr rtl="0"/>
            <a:r>
              <a:rPr lang="pt-BR" sz="4000" b="1" dirty="0"/>
              <a:t>Equipe Responsável </a:t>
            </a:r>
          </a:p>
        </p:txBody>
      </p:sp>
      <p:pic>
        <p:nvPicPr>
          <p:cNvPr id="14" name="Imagem 13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CE97B230-17C4-6788-61FA-74115A47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6"/>
          <a:stretch/>
        </p:blipFill>
        <p:spPr>
          <a:xfrm>
            <a:off x="7456655" y="2193532"/>
            <a:ext cx="1835360" cy="2754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B810E57F-DCB9-17AD-BB96-96EE99559031}"/>
              </a:ext>
            </a:extLst>
          </p:cNvPr>
          <p:cNvSpPr/>
          <p:nvPr/>
        </p:nvSpPr>
        <p:spPr>
          <a:xfrm>
            <a:off x="2654831" y="5028645"/>
            <a:ext cx="26051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Julianne Ferreira</a:t>
            </a:r>
          </a:p>
          <a:p>
            <a:pPr algn="ctr"/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1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Programação</a:t>
            </a:r>
            <a:endParaRPr lang="pt-BR" sz="1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63612D8-EAFB-E740-15CB-7EAA839E6BE4}"/>
              </a:ext>
            </a:extLst>
          </p:cNvPr>
          <p:cNvSpPr/>
          <p:nvPr/>
        </p:nvSpPr>
        <p:spPr>
          <a:xfrm>
            <a:off x="264761" y="4948524"/>
            <a:ext cx="26051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Felipe de Oliveira</a:t>
            </a:r>
          </a:p>
          <a:p>
            <a:pPr algn="ctr"/>
            <a:r>
              <a:rPr lang="pt-BR" sz="1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esquisa e documentação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2AFD14F-205F-1B8A-8A81-EF97A90A38DA}"/>
              </a:ext>
            </a:extLst>
          </p:cNvPr>
          <p:cNvSpPr/>
          <p:nvPr/>
        </p:nvSpPr>
        <p:spPr>
          <a:xfrm>
            <a:off x="7021658" y="4948524"/>
            <a:ext cx="23999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Vinicius Cosme</a:t>
            </a:r>
          </a:p>
          <a:p>
            <a:pPr algn="ctr"/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Pesquisa </a:t>
            </a:r>
            <a:r>
              <a:rPr lang="pt-BR" sz="1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</a:t>
            </a:r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documentação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337BEAA-88EF-F268-93CA-E2D01BCB1A07}"/>
              </a:ext>
            </a:extLst>
          </p:cNvPr>
          <p:cNvSpPr/>
          <p:nvPr/>
        </p:nvSpPr>
        <p:spPr>
          <a:xfrm>
            <a:off x="4994114" y="4948524"/>
            <a:ext cx="26051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Emanuel Leocadio</a:t>
            </a:r>
          </a:p>
          <a:p>
            <a:pPr algn="ctr"/>
            <a:r>
              <a:rPr lang="pt-BR" sz="1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Programação</a:t>
            </a:r>
            <a:endParaRPr lang="pt-BR" sz="1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Espaço Reservado para Conteúdo 24" descr="Homem de barba e camisa azul&#10;&#10;Descrição gerada automaticamente">
            <a:extLst>
              <a:ext uri="{FF2B5EF4-FFF2-40B4-BE49-F238E27FC236}">
                <a16:creationId xmlns:a16="http://schemas.microsoft.com/office/drawing/2014/main" id="{C2CC3E81-6BE5-6383-5085-9323E7F3A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3765" y="2204034"/>
            <a:ext cx="1836661" cy="2824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Imagem 26" descr="Pessoa posando para foto&#10;&#10;Descrição gerada automaticamente">
            <a:extLst>
              <a:ext uri="{FF2B5EF4-FFF2-40B4-BE49-F238E27FC236}">
                <a16:creationId xmlns:a16="http://schemas.microsoft.com/office/drawing/2014/main" id="{835EF053-18FE-3AC7-5CEC-D029D83E7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764" y="2202313"/>
            <a:ext cx="2065040" cy="2824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Imagem 28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91356853-4734-39EC-EA70-E031FE0F8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351" y="2193532"/>
            <a:ext cx="1836661" cy="2754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Imagem 30" descr="Homem com camisa azul&#10;&#10;Descrição gerada automaticamente">
            <a:extLst>
              <a:ext uri="{FF2B5EF4-FFF2-40B4-BE49-F238E27FC236}">
                <a16:creationId xmlns:a16="http://schemas.microsoft.com/office/drawing/2014/main" id="{EB000777-332A-861F-0313-E6A2FF5F08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918" t="5451" r="21828" b="25015"/>
          <a:stretch/>
        </p:blipFill>
        <p:spPr>
          <a:xfrm>
            <a:off x="9569380" y="2193532"/>
            <a:ext cx="1908225" cy="2668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2140A211-9A9B-9A77-31E1-2D55D7C018DE}"/>
              </a:ext>
            </a:extLst>
          </p:cNvPr>
          <p:cNvSpPr/>
          <p:nvPr/>
        </p:nvSpPr>
        <p:spPr>
          <a:xfrm>
            <a:off x="9292015" y="4948524"/>
            <a:ext cx="26051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uilherme Guimarães</a:t>
            </a:r>
          </a:p>
          <a:p>
            <a:pPr algn="ctr"/>
            <a:r>
              <a:rPr lang="pt-BR" sz="1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pt-BR" sz="14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esquisas e documentação</a:t>
            </a:r>
          </a:p>
        </p:txBody>
      </p:sp>
    </p:spTree>
    <p:extLst>
      <p:ext uri="{BB962C8B-B14F-4D97-AF65-F5344CB8AC3E}">
        <p14:creationId xmlns:p14="http://schemas.microsoft.com/office/powerpoint/2010/main" val="179703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25" y="536180"/>
            <a:ext cx="5199926" cy="1443269"/>
          </a:xfrm>
        </p:spPr>
        <p:txBody>
          <a:bodyPr rtlCol="0">
            <a:normAutofit/>
          </a:bodyPr>
          <a:lstStyle/>
          <a:p>
            <a:pPr rtl="0"/>
            <a:r>
              <a:rPr lang="pt-BR" sz="4000" b="1" dirty="0"/>
              <a:t>O PROBLEMA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CB5853-C89F-E3E6-B325-3D6C73F7F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25" y="1874067"/>
            <a:ext cx="5613148" cy="44666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Magé é um paraíso natural subvalorizado: Rica em cachoeiras, picos e história, mas pouco conhecida.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Beleza Natural Desconhecida: Muitos não sabem da sua existência ou como explorar suas maravilhas.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Potencial Turístico Inexplorado: A falta de divulgação impede o desenvolvimento do ecoturismo local.</a:t>
            </a:r>
          </a:p>
        </p:txBody>
      </p:sp>
      <p:pic>
        <p:nvPicPr>
          <p:cNvPr id="8" name="Imagem 7" descr="Cachoeira com pedras e água ao fundo&#10;&#10;Descrição gerada automaticamente">
            <a:extLst>
              <a:ext uri="{FF2B5EF4-FFF2-40B4-BE49-F238E27FC236}">
                <a16:creationId xmlns:a16="http://schemas.microsoft.com/office/drawing/2014/main" id="{5E72ABFD-7A1F-510C-4E41-18FA2647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44444"/>
            <a:ext cx="5863629" cy="64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40" y="573386"/>
            <a:ext cx="10910494" cy="1755746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800" b="1" dirty="0"/>
              <a:t>Era uma vez um turista aventureiro, sempre em busca de novas paisagens e experiências. Ele adorava a natureza, especialmente lugares com muito verde e cachoeiras deslumbrantes. No entanto, ele estava em um dilema, sem saber para onde ir.</a:t>
            </a:r>
          </a:p>
        </p:txBody>
      </p:sp>
      <p:pic>
        <p:nvPicPr>
          <p:cNvPr id="7" name="Imagem 6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533DBAA3-49D7-3FA1-E8A7-F4636A24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000"/>
          <a:stretch/>
        </p:blipFill>
        <p:spPr>
          <a:xfrm>
            <a:off x="1812984" y="2290584"/>
            <a:ext cx="8443823" cy="42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25" y="536180"/>
            <a:ext cx="5199926" cy="1443269"/>
          </a:xfrm>
        </p:spPr>
        <p:txBody>
          <a:bodyPr rtlCol="0">
            <a:normAutofit/>
          </a:bodyPr>
          <a:lstStyle/>
          <a:p>
            <a:pPr rtl="0"/>
            <a:r>
              <a:rPr lang="pt-BR" sz="4000" b="1" dirty="0"/>
              <a:t>A OPORTUNIDADE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CB5853-C89F-E3E6-B325-3D6C73F7F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25" y="2302099"/>
            <a:ext cx="6201624" cy="4038600"/>
          </a:xfrm>
        </p:spPr>
        <p:txBody>
          <a:bodyPr/>
          <a:lstStyle/>
          <a:p>
            <a:r>
              <a:rPr lang="pt-BR" dirty="0"/>
              <a:t> </a:t>
            </a:r>
            <a:r>
              <a:rPr lang="pt-BR" b="1" dirty="0"/>
              <a:t>Demanda Crescente por Ecoturismo: </a:t>
            </a:r>
            <a:r>
              <a:rPr lang="pt-BR" dirty="0"/>
              <a:t>Busca por experiências autênticas e conexão com a natureza.</a:t>
            </a:r>
          </a:p>
          <a:p>
            <a:r>
              <a:rPr lang="pt-BR" b="1" dirty="0"/>
              <a:t>Fuga da Rotina e Proximidade: </a:t>
            </a:r>
            <a:r>
              <a:rPr lang="pt-BR" dirty="0"/>
              <a:t>Local ideal para viagens curtas, perto de grandes centros.</a:t>
            </a:r>
          </a:p>
          <a:p>
            <a:r>
              <a:rPr lang="pt-BR" b="1" dirty="0"/>
              <a:t>Valorização do Patrimônio Local: </a:t>
            </a:r>
            <a:r>
              <a:rPr lang="pt-BR" dirty="0"/>
              <a:t>Chance de promover o orgulho e a economia da região.</a:t>
            </a:r>
          </a:p>
        </p:txBody>
      </p:sp>
      <p:pic>
        <p:nvPicPr>
          <p:cNvPr id="5" name="Imagem 4" descr="Pessoas andando na floresta&#10;&#10;Descrição gerada automaticamente">
            <a:extLst>
              <a:ext uri="{FF2B5EF4-FFF2-40B4-BE49-F238E27FC236}">
                <a16:creationId xmlns:a16="http://schemas.microsoft.com/office/drawing/2014/main" id="{9FD26483-9B88-C85B-6C2F-3F1D6997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11" y="226336"/>
            <a:ext cx="5169563" cy="3476531"/>
          </a:xfrm>
          <a:prstGeom prst="rect">
            <a:avLst/>
          </a:prstGeom>
        </p:spPr>
      </p:pic>
      <p:pic>
        <p:nvPicPr>
          <p:cNvPr id="7" name="Imagem 6" descr="Grupo de pessoas em pé ao lado de uma mulher&#10;&#10;Descrição gerada automaticamente com confiança média">
            <a:extLst>
              <a:ext uri="{FF2B5EF4-FFF2-40B4-BE49-F238E27FC236}">
                <a16:creationId xmlns:a16="http://schemas.microsoft.com/office/drawing/2014/main" id="{22835AC6-D2C7-EF37-C0A4-3C5BCEE9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811" y="3155133"/>
            <a:ext cx="5169563" cy="34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9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41" y="573386"/>
            <a:ext cx="9875520" cy="1356360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Nossa Solução: O Site </a:t>
            </a:r>
            <a:r>
              <a:rPr lang="pt-BR" sz="4400" b="1" cap="none" dirty="0"/>
              <a:t>Magé Verde Online</a:t>
            </a:r>
            <a:endParaRPr lang="pt-BR" b="1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FDED11-B99D-7459-71D9-785308A9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824" y="2057400"/>
            <a:ext cx="8109642" cy="39450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pt-BR" dirty="0"/>
              <a:t>Apresentamos o </a:t>
            </a:r>
            <a:r>
              <a:rPr lang="pt-BR" sz="2400" cap="none" dirty="0"/>
              <a:t>Magé Verde Online: u</a:t>
            </a:r>
            <a:r>
              <a:rPr lang="pt-BR" dirty="0"/>
              <a:t>m portal digital que será o guia definitivo para as maravilhas ecológicas de Magé.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Experiência Visual Imersiva:</a:t>
            </a:r>
            <a:r>
              <a:rPr lang="pt-BR" dirty="0"/>
              <a:t> Fotos e vídeos de altíssima qualidade que fazem o visitante sentir que já está lá.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Conteúdo Detalhado:</a:t>
            </a:r>
            <a:r>
              <a:rPr lang="pt-BR" dirty="0"/>
              <a:t> Trilhas, cachoeiras, fauna, flora e a relevância histórica dos locais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Interatividade:</a:t>
            </a:r>
            <a:r>
              <a:rPr lang="pt-BR" dirty="0"/>
              <a:t> Mapas dinâmicos, rotas de acesso e dicas para os visitantes.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Publico alvo: </a:t>
            </a:r>
            <a:r>
              <a:rPr lang="pt-BR" dirty="0"/>
              <a:t>Turistas internos e externos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marL="45720" indent="0">
              <a:buNone/>
            </a:pPr>
            <a:endParaRPr lang="pt-BR" dirty="0"/>
          </a:p>
          <a:p>
            <a:pPr marL="4572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621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Conector Reto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121" y="4278193"/>
            <a:ext cx="9966960" cy="1266587"/>
          </a:xfrm>
        </p:spPr>
        <p:txBody>
          <a:bodyPr rtlCol="0">
            <a:normAutofit/>
          </a:bodyPr>
          <a:lstStyle/>
          <a:p>
            <a:pPr rtl="0"/>
            <a:r>
              <a:rPr lang="pt-BR" sz="6400" cap="none" dirty="0"/>
              <a:t>Magé Verde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8660" y="5544780"/>
            <a:ext cx="8767860" cy="553690"/>
          </a:xfrm>
        </p:spPr>
        <p:txBody>
          <a:bodyPr rtlCol="0">
            <a:normAutofit/>
          </a:bodyPr>
          <a:lstStyle/>
          <a:p>
            <a:pPr rtl="0"/>
            <a:r>
              <a:rPr lang="pt-BR" sz="1600" dirty="0"/>
              <a:t>Site que melhor apresenta as belezas de Magé: Natureza, história e cultura em um só lugar</a:t>
            </a:r>
            <a:endParaRPr lang="pt-BR" sz="2000" dirty="0"/>
          </a:p>
        </p:txBody>
      </p:sp>
      <p:pic>
        <p:nvPicPr>
          <p:cNvPr id="5" name="Imagem 4" descr="Cachoeira com pedras e água ao fundo&#10;&#10;Descrição gerada automaticamente">
            <a:extLst>
              <a:ext uri="{FF2B5EF4-FFF2-40B4-BE49-F238E27FC236}">
                <a16:creationId xmlns:a16="http://schemas.microsoft.com/office/drawing/2014/main" id="{CF4A4B29-77B5-0039-2370-76B32AF9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404" y="308225"/>
            <a:ext cx="3757373" cy="3376190"/>
          </a:xfrm>
          <a:prstGeom prst="rect">
            <a:avLst/>
          </a:prstGeom>
        </p:spPr>
      </p:pic>
      <p:pic>
        <p:nvPicPr>
          <p:cNvPr id="8" name="Imagem 7" descr="Placa de restaurante&#10;&#10;Descrição gerada automaticamente">
            <a:extLst>
              <a:ext uri="{FF2B5EF4-FFF2-40B4-BE49-F238E27FC236}">
                <a16:creationId xmlns:a16="http://schemas.microsoft.com/office/drawing/2014/main" id="{A30D0104-5A25-E54F-B53A-62BBEDA2C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777" y="316850"/>
            <a:ext cx="5401904" cy="3376190"/>
          </a:xfrm>
          <a:prstGeom prst="rect">
            <a:avLst/>
          </a:prstGeom>
        </p:spPr>
      </p:pic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FE2596DA-553F-B878-9B1D-FC15722D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96" y="4592550"/>
            <a:ext cx="1739816" cy="17398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501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56" y="609600"/>
            <a:ext cx="9875520" cy="1356360"/>
          </a:xfrm>
        </p:spPr>
        <p:txBody>
          <a:bodyPr rtlCol="0">
            <a:normAutofit/>
          </a:bodyPr>
          <a:lstStyle/>
          <a:p>
            <a:r>
              <a:rPr lang="pt-BR" b="1" dirty="0"/>
              <a:t>Foco inicial: Parque Barão de Mauá, Trilhas e Cachoeiras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FDED11-B99D-7459-71D9-785308A9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54" y="2576562"/>
            <a:ext cx="10047083" cy="38635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O que o público verá: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 beleza restaurada das suas áreas verdes.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Informações sobre a fauna e flora endêmicas.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Seções dedicadas a atividades: piqueniques, observação de aves, caminhadas.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Nosso Diferencial:</a:t>
            </a:r>
            <a:r>
              <a:rPr lang="pt-BR" dirty="0"/>
              <a:t> Não somos apenas um catálogo. Somos uma </a:t>
            </a:r>
            <a:r>
              <a:rPr lang="pt-BR" b="1" dirty="0"/>
              <a:t>ferramenta de conscientização e planejamento</a:t>
            </a:r>
            <a:r>
              <a:rPr lang="pt-BR" dirty="0"/>
              <a:t> para um turismo responsável e sustentável.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marL="45720" indent="0">
              <a:buNone/>
            </a:pPr>
            <a:endParaRPr lang="pt-BR" dirty="0"/>
          </a:p>
          <a:p>
            <a:pPr marL="45720" indent="0">
              <a:buNone/>
            </a:pPr>
            <a:endParaRPr lang="pt-BR" dirty="0"/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770D763-D3CD-3B9A-15A0-9806B216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833" y="531445"/>
            <a:ext cx="1739816" cy="17398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775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55" y="282624"/>
            <a:ext cx="11524889" cy="1399527"/>
          </a:xfrm>
        </p:spPr>
        <p:txBody>
          <a:bodyPr rtlCol="0">
            <a:noAutofit/>
          </a:bodyPr>
          <a:lstStyle/>
          <a:p>
            <a:pPr algn="ctr" rtl="0"/>
            <a:r>
              <a:rPr lang="pt-BR" sz="2800" b="1" dirty="0"/>
              <a:t>O Gemini, com sua inteligência artificial, prontamente respondeu: "Recomendo o Portal Magé Verde Online! Lá você encontrará informações sobre trilhas, cachoeiras e paisagens incríveis em Magé."</a:t>
            </a:r>
          </a:p>
        </p:txBody>
      </p:sp>
      <p:pic>
        <p:nvPicPr>
          <p:cNvPr id="8" name="Imagem 7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378DBA15-C646-4A5C-3DC2-65A39248F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1" t="50000" r="3291" b="3141"/>
          <a:stretch/>
        </p:blipFill>
        <p:spPr>
          <a:xfrm>
            <a:off x="1519338" y="1870066"/>
            <a:ext cx="9153324" cy="455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911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65EBD3-98B5-4FD2-8FAF-5D4022A9F7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04E1485-0760-4ABF-A612-28A97B86DF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813238-AF3D-40EB-A3A4-550AB85131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turismo</Template>
  <TotalTime>596</TotalTime>
  <Words>726</Words>
  <Application>Microsoft Office PowerPoint</Application>
  <PresentationFormat>Widescreen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Base</vt:lpstr>
      <vt:lpstr>Olá a todos!  Estamos aqui hoje para apresentar uma janela digital para um tesouro escondido:   as belezas naturais incomparáveis de Magé.</vt:lpstr>
      <vt:lpstr>Equipe Responsável </vt:lpstr>
      <vt:lpstr>O PROBLEMA </vt:lpstr>
      <vt:lpstr>Era uma vez um turista aventureiro, sempre em busca de novas paisagens e experiências. Ele adorava a natureza, especialmente lugares com muito verde e cachoeiras deslumbrantes. No entanto, ele estava em um dilema, sem saber para onde ir.</vt:lpstr>
      <vt:lpstr>A OPORTUNIDADE </vt:lpstr>
      <vt:lpstr>Nossa Solução: O Site Magé Verde Online</vt:lpstr>
      <vt:lpstr>Magé Verde Online</vt:lpstr>
      <vt:lpstr>Foco inicial: Parque Barão de Mauá, Trilhas e Cachoeiras</vt:lpstr>
      <vt:lpstr>O Gemini, com sua inteligência artificial, prontamente respondeu: "Recomendo o Portal Magé Verde Online! Lá você encontrará informações sobre trilhas, cachoeiras e paisagens incríveis em Magé."</vt:lpstr>
      <vt:lpstr>O Impacto</vt:lpstr>
      <vt:lpstr>Versões Futuras: O Ecossistema de Parcerias</vt:lpstr>
      <vt:lpstr>Nosso site está pronto para ser lançado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ALVES</dc:creator>
  <cp:lastModifiedBy>PAULO ALVES</cp:lastModifiedBy>
  <cp:revision>5</cp:revision>
  <dcterms:created xsi:type="dcterms:W3CDTF">2025-11-27T15:22:18Z</dcterms:created>
  <dcterms:modified xsi:type="dcterms:W3CDTF">2025-12-08T19:04:00Z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